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2"/>
  </p:notesMasterIdLst>
  <p:handoutMasterIdLst>
    <p:handoutMasterId r:id="rId33"/>
  </p:handoutMasterIdLst>
  <p:sldIdLst>
    <p:sldId id="257" r:id="rId2"/>
    <p:sldId id="276" r:id="rId3"/>
    <p:sldId id="258" r:id="rId4"/>
    <p:sldId id="313" r:id="rId5"/>
    <p:sldId id="285" r:id="rId6"/>
    <p:sldId id="260" r:id="rId7"/>
    <p:sldId id="286" r:id="rId8"/>
    <p:sldId id="281" r:id="rId9"/>
    <p:sldId id="259" r:id="rId10"/>
    <p:sldId id="299" r:id="rId11"/>
    <p:sldId id="317" r:id="rId12"/>
    <p:sldId id="294" r:id="rId13"/>
    <p:sldId id="307" r:id="rId14"/>
    <p:sldId id="304" r:id="rId15"/>
    <p:sldId id="287" r:id="rId16"/>
    <p:sldId id="288" r:id="rId17"/>
    <p:sldId id="289" r:id="rId18"/>
    <p:sldId id="292" r:id="rId19"/>
    <p:sldId id="291" r:id="rId20"/>
    <p:sldId id="309" r:id="rId21"/>
    <p:sldId id="301" r:id="rId22"/>
    <p:sldId id="306" r:id="rId23"/>
    <p:sldId id="305" r:id="rId24"/>
    <p:sldId id="282" r:id="rId25"/>
    <p:sldId id="278" r:id="rId26"/>
    <p:sldId id="279" r:id="rId27"/>
    <p:sldId id="312" r:id="rId28"/>
    <p:sldId id="311" r:id="rId29"/>
    <p:sldId id="319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Chaitanya" initials="JC" lastIdx="3" clrIdx="0">
    <p:extLst>
      <p:ext uri="{19B8F6BF-5375-455C-9EA6-DF929625EA0E}">
        <p15:presenceInfo xmlns:p15="http://schemas.microsoft.com/office/powerpoint/2012/main" userId="5d4789ab7760f5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110A42"/>
    <a:srgbClr val="193325"/>
    <a:srgbClr val="1A3224"/>
    <a:srgbClr val="000000"/>
    <a:srgbClr val="084144"/>
    <a:srgbClr val="E21EC6"/>
    <a:srgbClr val="3D0F33"/>
    <a:srgbClr val="FF00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1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7C84B1-E1BA-4E81-9C3C-DCCF4733AC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PPT2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03845-DB69-4743-B782-FC11D12996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AC33-F52F-4293-B6EB-C98B9827CB4C}" type="datetimeFigureOut">
              <a:rPr lang="en-IN" smtClean="0"/>
              <a:t>27-09-2020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5B4FA-9C85-4364-AADB-9A92987324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1F000-5D60-4155-BEDE-35F7D8CF18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5C00B-883C-4982-A086-70F87A2CA3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614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PPT2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62BD6-F969-443B-8594-EBAD8BC7298A}" type="datetimeFigureOut">
              <a:rPr lang="en-IN" smtClean="0"/>
              <a:t>27-09-2020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3EB24-DF67-45C4-9195-5E760BFC02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707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1ACC60-4763-41FC-BDE9-C51FC8E84F61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6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75A9-BEE6-4073-A324-119C7355754E}" type="datetime1">
              <a:rPr lang="en-IN" smtClean="0"/>
              <a:t>27-09-2020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08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44E7A-1A11-4CC3-98E6-FFC7B5C479DD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57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C42-3DCC-4CBD-97BB-90C04D5D85F2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20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76360-1067-4520-B81D-66A0CCC2FD11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53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25A7-C3F5-4556-952E-D8181B9ECDCF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44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02F3C-81CF-4BD7-B091-449009D011F5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871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4282-ACFE-4B88-858F-750525E83D80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761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4E6D4-B50B-4B6E-BB40-55A7C8845D02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FE04-CF2F-4A0E-B726-280E61CEB030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81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6A10-EDAE-4E4B-A106-D01A58B8A1F7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51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A98F-ACB8-4262-9235-A683E03C77D8}" type="datetime1">
              <a:rPr lang="en-IN" smtClean="0"/>
              <a:t>27-09-2020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36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0CDC-C1E0-4C8D-9E08-50B09DB0F61D}" type="datetime1">
              <a:rPr lang="en-IN" smtClean="0"/>
              <a:t>27-09-2020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7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B588-3EDE-45F9-AF4E-5D1F5B2D93F9}" type="datetime1">
              <a:rPr lang="en-IN" smtClean="0"/>
              <a:t>27-09-2020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4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001F-8D28-46B1-8988-0BC3F3AE0410}" type="datetime1">
              <a:rPr lang="en-IN" smtClean="0"/>
              <a:t>27-09-2020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8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8816D-10CD-49F4-BC06-1093E27E8F9E}" type="datetime1">
              <a:rPr lang="en-IN" smtClean="0"/>
              <a:t>27-09-2020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2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9115-4D13-49B2-AE01-25D107B36929}" type="datetime1">
              <a:rPr lang="en-IN" smtClean="0"/>
              <a:t>27-09-2020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PPT2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8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A05529-7EE9-4B8D-96E6-5FDDEF225B51}" type="datetime1">
              <a:rPr lang="en-IN" smtClean="0"/>
              <a:t>27-09-2020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IN"/>
              <a:t>PPT2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6CEFE1-F842-4879-8AB8-13AE87F91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2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BDC4D-602C-4BB4-AF47-EFEF9400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B185B-26D2-4AB8-8B40-2031856288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754" y="701797"/>
            <a:ext cx="10636738" cy="4776787"/>
          </a:xfrm>
        </p:spPr>
        <p:txBody>
          <a:bodyPr>
            <a:noAutofit/>
          </a:bodyPr>
          <a:lstStyle/>
          <a:p>
            <a:br>
              <a:rPr lang="id-ID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d-ID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Women Security</a:t>
            </a:r>
            <a:br>
              <a:rPr lang="en-IN" sz="8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d-ID" sz="8800" dirty="0"/>
            </a:br>
            <a:endParaRPr lang="en-IN" sz="8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92A4A-260C-4A63-A6CD-A17063128A7C}"/>
              </a:ext>
            </a:extLst>
          </p:cNvPr>
          <p:cNvSpPr/>
          <p:nvPr/>
        </p:nvSpPr>
        <p:spPr>
          <a:xfrm>
            <a:off x="1270932" y="2319449"/>
            <a:ext cx="9650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7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A9AED9-96DA-426A-858C-0A2DD496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16" y="710101"/>
            <a:ext cx="9706707" cy="55022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27778-6E31-4C7E-979F-450443537DF7}"/>
              </a:ext>
            </a:extLst>
          </p:cNvPr>
          <p:cNvSpPr/>
          <p:nvPr/>
        </p:nvSpPr>
        <p:spPr>
          <a:xfrm rot="10963647">
            <a:off x="10353902" y="6355834"/>
            <a:ext cx="383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A770F-0BA6-4926-95A8-8977261B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10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C5A74-0128-4BF2-8BD2-04615BE77E9A}"/>
              </a:ext>
            </a:extLst>
          </p:cNvPr>
          <p:cNvSpPr txBox="1"/>
          <p:nvPr/>
        </p:nvSpPr>
        <p:spPr>
          <a:xfrm>
            <a:off x="7549661" y="390769"/>
            <a:ext cx="319602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24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lang="en-IN" sz="24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PROPOSED  </a:t>
            </a:r>
          </a:p>
          <a:p>
            <a:pPr algn="ctr">
              <a:lnSpc>
                <a:spcPct val="150000"/>
              </a:lnSpc>
            </a:pPr>
            <a:r>
              <a:rPr lang="en-IN" sz="24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65996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54795-C4BC-4B26-B79F-07F893B6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C2657-5F44-4D83-96B0-C7AB8229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3" y="625848"/>
            <a:ext cx="9517655" cy="56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28B280-0F90-4B8B-82B6-EE7371085A3E}"/>
              </a:ext>
            </a:extLst>
          </p:cNvPr>
          <p:cNvCxnSpPr>
            <a:cxnSpLocks/>
          </p:cNvCxnSpPr>
          <p:nvPr/>
        </p:nvCxnSpPr>
        <p:spPr>
          <a:xfrm>
            <a:off x="2164862" y="5969000"/>
            <a:ext cx="7815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BD4E05-241A-47A3-A7AA-E4F95303E8B5}"/>
              </a:ext>
            </a:extLst>
          </p:cNvPr>
          <p:cNvSpPr txBox="1"/>
          <p:nvPr/>
        </p:nvSpPr>
        <p:spPr>
          <a:xfrm>
            <a:off x="3735754" y="0"/>
            <a:ext cx="484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27413D-6113-4A62-9694-DDF1A84D72C0}"/>
              </a:ext>
            </a:extLst>
          </p:cNvPr>
          <p:cNvCxnSpPr>
            <a:cxnSpLocks/>
          </p:cNvCxnSpPr>
          <p:nvPr/>
        </p:nvCxnSpPr>
        <p:spPr>
          <a:xfrm>
            <a:off x="6604000" y="1118511"/>
            <a:ext cx="3282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E366D7-01FA-45D7-9F37-637D8ACAA856}"/>
              </a:ext>
            </a:extLst>
          </p:cNvPr>
          <p:cNvCxnSpPr/>
          <p:nvPr/>
        </p:nvCxnSpPr>
        <p:spPr>
          <a:xfrm flipV="1">
            <a:off x="2946400" y="5564554"/>
            <a:ext cx="0" cy="404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3D6D43B-E31D-4CF9-B3B7-3649680565E4}"/>
              </a:ext>
            </a:extLst>
          </p:cNvPr>
          <p:cNvSpPr txBox="1"/>
          <p:nvPr/>
        </p:nvSpPr>
        <p:spPr>
          <a:xfrm>
            <a:off x="1555262" y="5838092"/>
            <a:ext cx="75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0243AF-97B3-4AD2-B3CB-47A9F6A26EA8}"/>
              </a:ext>
            </a:extLst>
          </p:cNvPr>
          <p:cNvSpPr txBox="1"/>
          <p:nvPr/>
        </p:nvSpPr>
        <p:spPr>
          <a:xfrm>
            <a:off x="6041292" y="952928"/>
            <a:ext cx="6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LCD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05ABBA-2D9E-4D29-8F24-12ADA41F90E9}"/>
              </a:ext>
            </a:extLst>
          </p:cNvPr>
          <p:cNvSpPr txBox="1"/>
          <p:nvPr/>
        </p:nvSpPr>
        <p:spPr>
          <a:xfrm>
            <a:off x="1781908" y="888999"/>
            <a:ext cx="245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D22F6D-45C3-4D23-849F-946174BAC9D5}"/>
              </a:ext>
            </a:extLst>
          </p:cNvPr>
          <p:cNvCxnSpPr>
            <a:cxnSpLocks/>
          </p:cNvCxnSpPr>
          <p:nvPr/>
        </p:nvCxnSpPr>
        <p:spPr>
          <a:xfrm>
            <a:off x="2164862" y="1203569"/>
            <a:ext cx="0" cy="578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144E40-804D-4A00-A496-4FA5DB5AFC1F}"/>
              </a:ext>
            </a:extLst>
          </p:cNvPr>
          <p:cNvSpPr txBox="1"/>
          <p:nvPr/>
        </p:nvSpPr>
        <p:spPr>
          <a:xfrm>
            <a:off x="758092" y="2602523"/>
            <a:ext cx="92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PLUSE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B22BEA-7A71-4588-822E-BC7A8250DE50}"/>
              </a:ext>
            </a:extLst>
          </p:cNvPr>
          <p:cNvCxnSpPr>
            <a:cxnSpLocks/>
          </p:cNvCxnSpPr>
          <p:nvPr/>
        </p:nvCxnSpPr>
        <p:spPr>
          <a:xfrm>
            <a:off x="1555262" y="2766646"/>
            <a:ext cx="9456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392DE03-C36B-490C-A765-97C8ACFE2B9E}"/>
              </a:ext>
            </a:extLst>
          </p:cNvPr>
          <p:cNvSpPr txBox="1"/>
          <p:nvPr/>
        </p:nvSpPr>
        <p:spPr>
          <a:xfrm>
            <a:off x="758091" y="3429000"/>
            <a:ext cx="11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ALCHOL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F4F635C-F9D7-413F-9DBE-F93FA6AE85AE}"/>
              </a:ext>
            </a:extLst>
          </p:cNvPr>
          <p:cNvCxnSpPr>
            <a:cxnSpLocks/>
          </p:cNvCxnSpPr>
          <p:nvPr/>
        </p:nvCxnSpPr>
        <p:spPr>
          <a:xfrm>
            <a:off x="1719385" y="3595076"/>
            <a:ext cx="4532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8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197B1B-63F4-4B90-99D7-5B2FBA56A9AE}"/>
              </a:ext>
            </a:extLst>
          </p:cNvPr>
          <p:cNvSpPr txBox="1">
            <a:spLocks/>
          </p:cNvSpPr>
          <p:nvPr/>
        </p:nvSpPr>
        <p:spPr>
          <a:xfrm>
            <a:off x="1447802" y="1134532"/>
            <a:ext cx="9601196" cy="13038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18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B30424-FE2B-4C67-BA9C-17FB3EB42B3F}"/>
              </a:ext>
            </a:extLst>
          </p:cNvPr>
          <p:cNvSpPr txBox="1">
            <a:spLocks/>
          </p:cNvSpPr>
          <p:nvPr/>
        </p:nvSpPr>
        <p:spPr>
          <a:xfrm>
            <a:off x="990603" y="1054915"/>
            <a:ext cx="9753595" cy="474816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Clr>
                <a:schemeClr val="tx1"/>
              </a:buClr>
              <a:buNone/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C9B447-B3D5-4FF5-8170-DABDF9C40F19}"/>
              </a:ext>
            </a:extLst>
          </p:cNvPr>
          <p:cNvSpPr txBox="1">
            <a:spLocks/>
          </p:cNvSpPr>
          <p:nvPr/>
        </p:nvSpPr>
        <p:spPr>
          <a:xfrm>
            <a:off x="1389078" y="578841"/>
            <a:ext cx="7403982" cy="88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IN" sz="3600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640D18-3B2A-4A22-A1C1-0E7071A676E8}"/>
              </a:ext>
            </a:extLst>
          </p:cNvPr>
          <p:cNvSpPr txBox="1">
            <a:spLocks/>
          </p:cNvSpPr>
          <p:nvPr/>
        </p:nvSpPr>
        <p:spPr>
          <a:xfrm>
            <a:off x="10506301" y="5578679"/>
            <a:ext cx="542697" cy="8221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6CEFE1-F842-4879-8AB8-13AE87F91CD3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EE860D-CB2B-4A99-8894-B366C54BC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8124" y="600325"/>
            <a:ext cx="8550030" cy="1418975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br>
              <a:rPr lang="id-ID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d-ID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</a:t>
            </a:r>
            <a:r>
              <a:rPr lang="id-ID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br>
              <a:rPr lang="en-IN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C945DF-0A0F-4BF9-A435-242F3027EDF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 flipH="1">
            <a:off x="6095997" y="1789723"/>
            <a:ext cx="4509477" cy="42443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Tx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posit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(GPS)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Tx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Panic Switch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Tx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algn="just">
              <a:lnSpc>
                <a:spcPct val="150000"/>
              </a:lnSpc>
              <a:buClrTx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</a:t>
            </a:r>
            <a:r>
              <a:rPr 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Tx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Liquid crystal display(LCD)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2104C2-835D-4120-841F-7C4AEF88A0B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90603" y="1827596"/>
            <a:ext cx="4198812" cy="420649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(Nano)</a:t>
            </a:r>
          </a:p>
          <a:p>
            <a:pPr algn="just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sensor</a:t>
            </a:r>
          </a:p>
          <a:p>
            <a:pPr algn="just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sensor</a:t>
            </a:r>
          </a:p>
          <a:p>
            <a:pPr algn="just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sensor</a:t>
            </a:r>
          </a:p>
          <a:p>
            <a:pPr algn="just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mobile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(GSM)</a:t>
            </a:r>
          </a:p>
          <a:p>
            <a:pPr algn="just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4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3D44C-A148-46BD-9894-F56E682A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13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B84B9-6CAB-485F-A47A-EB273BAC8F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19752" y="710101"/>
            <a:ext cx="4790832" cy="12350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AURDINO(Nano)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96C1F-7BA9-429E-938D-41C129C29A9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8092" y="1820985"/>
            <a:ext cx="4970584" cy="405435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 is a surface mount</a:t>
            </a: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embedded version with integrated USB</a:t>
            </a:r>
            <a:endParaRPr lang="id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small size controller related to ATmega328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28B6E-04CD-4AE5-B97F-263AABB04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1" r="1919"/>
          <a:stretch/>
        </p:blipFill>
        <p:spPr>
          <a:xfrm>
            <a:off x="6096000" y="2196123"/>
            <a:ext cx="4970585" cy="35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8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36D85-7469-4853-8C84-C970B19A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14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1C5A2-4C67-4B58-95EE-D64DDED8A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21169" y="291702"/>
            <a:ext cx="7182339" cy="194004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PIN DIAGRAM OF ATmega328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C8D01-EF6E-44C1-9EBE-B484D1E9EFC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876" y="3055938"/>
            <a:ext cx="5345723" cy="2760662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</a:t>
            </a: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pins 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I/O pins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pins </a:t>
            </a:r>
            <a:endParaRPr lang="id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reset pins and remaining pins are supply and ground pins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03DE7-EC70-4A6A-B8B6-FB0FBD5A7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21" y="1967035"/>
            <a:ext cx="3629880" cy="40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2AE03-93DB-48B0-AA10-8A139C4D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15</a:t>
            </a:fld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A7595CA-FF1E-4991-9DD8-4E6892583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00738" y="638175"/>
            <a:ext cx="5346212" cy="1039813"/>
          </a:xfrm>
        </p:spPr>
        <p:txBody>
          <a:bodyPr>
            <a:normAutofit/>
          </a:bodyPr>
          <a:lstStyle/>
          <a:p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ALCOHOL SENSOR</a:t>
            </a:r>
            <a:r>
              <a:rPr lang="en-IN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73140A-CBA3-499F-9FDC-1F48C26130C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3125" y="2547815"/>
            <a:ext cx="4691853" cy="307144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detects the alcohol in the presence of air</a:t>
            </a:r>
          </a:p>
          <a:p>
            <a:pPr algn="just">
              <a:lnSpc>
                <a:spcPct val="150000"/>
              </a:lnSpc>
            </a:pP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24A2-6F80-48A5-BC46-2BA4B2803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-1"/>
          <a:stretch/>
        </p:blipFill>
        <p:spPr>
          <a:xfrm>
            <a:off x="6844087" y="3696677"/>
            <a:ext cx="3781162" cy="2412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15238-B05E-4BDE-B70A-C754E5463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r="22196"/>
          <a:stretch/>
        </p:blipFill>
        <p:spPr>
          <a:xfrm rot="16200000">
            <a:off x="7683853" y="344231"/>
            <a:ext cx="2709742" cy="37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92794-C085-4B38-8059-1E0001EA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16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82B73-FC99-4927-BBC3-4176C1500E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9168" y="704851"/>
            <a:ext cx="5400431" cy="91059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SENSOR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E1AD-F982-42D2-BB99-BFFA5D0473F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214" y="1691641"/>
            <a:ext cx="6172006" cy="390429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e:-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on the principle of micro phone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converts sound signal to electri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signal</a:t>
            </a: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29E5CD-2565-4908-B4A0-0F5C1FB056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6461" r="55696" b="37736"/>
          <a:stretch/>
        </p:blipFill>
        <p:spPr>
          <a:xfrm>
            <a:off x="7241187" y="2167671"/>
            <a:ext cx="3384062" cy="2654421"/>
          </a:xfrm>
        </p:spPr>
      </p:pic>
    </p:spTree>
    <p:extLst>
      <p:ext uri="{BB962C8B-B14F-4D97-AF65-F5344CB8AC3E}">
        <p14:creationId xmlns:p14="http://schemas.microsoft.com/office/powerpoint/2010/main" val="397385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BDF34-129D-4441-9A8A-DF8E70DC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17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61B08-7A23-4AA7-8A87-6A057C985A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2338" y="776288"/>
            <a:ext cx="7689362" cy="862012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IN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 SENSOR</a:t>
            </a:r>
            <a:endParaRPr lang="en-IN" sz="4000" dirty="0">
              <a:solidFill>
                <a:srgbClr val="66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ED727-61AF-449B-B64A-F03A3B69F4D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2256" y="2508250"/>
            <a:ext cx="4861170" cy="29606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on the principle of light modulation by blood flow through each pulse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E454D-FFAE-4D8C-997B-56F2720B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/>
          <a:stretch/>
        </p:blipFill>
        <p:spPr>
          <a:xfrm>
            <a:off x="7702965" y="4267701"/>
            <a:ext cx="2088735" cy="184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D478A-A151-4FC0-9D08-1745EE215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t="34303" r="71109" b="54643"/>
          <a:stretch/>
        </p:blipFill>
        <p:spPr>
          <a:xfrm>
            <a:off x="7601364" y="2232086"/>
            <a:ext cx="2088735" cy="17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E7877-8605-4D68-84A7-1CBC6943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AD9C2-EBE7-4B57-A573-C5CCB1BE69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42831" y="523875"/>
            <a:ext cx="8964246" cy="964101"/>
          </a:xfrm>
        </p:spPr>
        <p:txBody>
          <a:bodyPr>
            <a:noAutofit/>
          </a:bodyPr>
          <a:lstStyle/>
          <a:p>
            <a:b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SYSTEM FOR MOBILE</a:t>
            </a:r>
            <a:r>
              <a:rPr lang="id-ID" sz="4000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(GSM)</a:t>
            </a:r>
            <a:endParaRPr lang="en-IN" sz="4000" dirty="0">
              <a:solidFill>
                <a:srgbClr val="66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E41D0-C677-497F-9C00-43A6B9D9034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4400" y="1897380"/>
            <a:ext cx="5634892" cy="407162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system for mobile is an open source and digital cellular technology used for transmitting mobile data services and operates at the 850MHZ frequency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5B1D5-0DC1-4B35-A451-31C12334F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89968" y="2258644"/>
            <a:ext cx="4673601" cy="35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23728-8A9A-4BFE-9CF5-9DD5FAA0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19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8559F-BAFE-4F1A-8582-8139AC9EA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5262" y="1036395"/>
            <a:ext cx="10739438" cy="10096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POSITION</a:t>
            </a:r>
            <a:r>
              <a:rPr lang="en-IN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id-ID" sz="4000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SYSTEM</a:t>
            </a:r>
            <a:r>
              <a:rPr lang="id-ID" sz="4000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(GPS)</a:t>
            </a:r>
            <a:endParaRPr lang="en-IN" sz="4000" dirty="0">
              <a:solidFill>
                <a:srgbClr val="FF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A3739-0C9F-47DF-83DF-EE37C7D6BDA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91479" y="2269025"/>
            <a:ext cx="5744307" cy="361339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Tx/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positioning system is to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world wide navigation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is determined from the distance measurements to satellite</a:t>
            </a:r>
          </a:p>
          <a:p>
            <a:pPr marL="285750" indent="-285750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6E746-5565-4496-94AA-4E08B475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36" y="2149231"/>
            <a:ext cx="2772805" cy="36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0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7B78C-59FC-424A-BAB8-26A4D533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3C97C-58D7-419A-8EFE-854F4A809F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5662" y="401942"/>
            <a:ext cx="10488246" cy="1394191"/>
          </a:xfrm>
        </p:spPr>
        <p:txBody>
          <a:bodyPr>
            <a:normAutofit/>
          </a:bodyPr>
          <a:lstStyle/>
          <a:p>
            <a:r>
              <a:rPr lang="id-ID" sz="36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</a:t>
            </a:r>
            <a:endParaRPr lang="en-IN" sz="3600" dirty="0">
              <a:solidFill>
                <a:srgbClr val="33CC33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E9C64-F4CF-4384-9DBB-58A2D22E88F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624867" y="1955435"/>
            <a:ext cx="4718050" cy="4224337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  <a:endParaRPr lang="id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xisting System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roposed System</a:t>
            </a:r>
            <a:endParaRPr lang="id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84AB52-F2F4-4D83-BF2B-30595F45241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42917" y="1733673"/>
            <a:ext cx="4718050" cy="45085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Clr>
                <a:schemeClr val="tx1"/>
              </a:buClr>
              <a:buNone/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components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pplications</a:t>
            </a:r>
          </a:p>
          <a:p>
            <a:pPr algn="just">
              <a:lnSpc>
                <a:spcPct val="170000"/>
              </a:lnSpc>
              <a:buClr>
                <a:schemeClr val="tx1"/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0" indent="0" algn="just">
              <a:lnSpc>
                <a:spcPct val="170000"/>
              </a:lnSpc>
              <a:buClr>
                <a:schemeClr val="tx1"/>
              </a:buClr>
              <a:buNone/>
            </a:pPr>
            <a:endParaRPr lang="id-ID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139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A3CC9-386B-40E8-911C-5264F78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20</a:t>
            </a:fld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F87C7D8-02CD-46AA-B777-34D217D0B8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3080" y="703263"/>
            <a:ext cx="9029700" cy="866457"/>
          </a:xfrm>
        </p:spPr>
        <p:txBody>
          <a:bodyPr>
            <a:normAutofit/>
          </a:bodyPr>
          <a:lstStyle/>
          <a:p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PANIC 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TCH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28A43F2-3C75-450C-AADD-7496663882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61" y="2731087"/>
            <a:ext cx="2649417" cy="184325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93BDD0-FB89-4B5C-B8D0-EF1E64E4C2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8092" y="2074863"/>
            <a:ext cx="5444588" cy="354256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Clr>
                <a:srgbClr val="000000"/>
              </a:buClr>
              <a:buNone/>
            </a:pPr>
            <a:r>
              <a:rPr lang="id-ID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rgbClr val="000000"/>
              </a:buClr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It alert the system and it provides time del</a:t>
            </a:r>
            <a:r>
              <a:rPr lang="id-ID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8671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1A9D5-AD5D-4CCC-B2F0-1AC3542E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8DD851-85E8-4B56-9EB6-E6F16B0044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17108" y="804863"/>
            <a:ext cx="3399692" cy="13763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4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FC8822-7EED-49DF-B696-7348E369E18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43708" y="2019300"/>
            <a:ext cx="6097172" cy="357419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is a output device it produce beap sound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52810-9CD3-43DF-BDF3-2B3C666AF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67" y="1703754"/>
            <a:ext cx="3712308" cy="38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0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7DBBE-E8A1-4454-97AD-DEF68542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D7E4E-EAB7-420C-BFF1-12E9CE3CE7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5108" y="703386"/>
            <a:ext cx="8736232" cy="138100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E21E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SHOCK</a:t>
            </a:r>
            <a:r>
              <a:rPr lang="id-ID" sz="4000" dirty="0">
                <a:solidFill>
                  <a:srgbClr val="E21E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</a:t>
            </a:r>
            <a:endParaRPr lang="en-IN" sz="4000" dirty="0">
              <a:solidFill>
                <a:srgbClr val="E21E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E4149-F0E1-4DE5-8550-9EFE13DF7D0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/>
          <a:stretch/>
        </p:blipFill>
        <p:spPr>
          <a:xfrm>
            <a:off x="6510215" y="2708275"/>
            <a:ext cx="4462585" cy="263683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DC4065-F7EC-424E-B39B-12544E64869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1560" y="2084388"/>
            <a:ext cx="4817793" cy="358298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 device is a electrical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electrical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shock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id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2757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70ACB-1D82-462A-84FE-F78A3F96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23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717D96-FCA3-4149-AE3C-9C36AF0C64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4431" y="788988"/>
            <a:ext cx="8729783" cy="167163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4000" dirty="0">
                <a:solidFill>
                  <a:srgbClr val="084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CRYSTAL D</a:t>
            </a:r>
            <a:r>
              <a:rPr lang="id-ID" sz="4000" dirty="0">
                <a:solidFill>
                  <a:srgbClr val="084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ISPLAY</a:t>
            </a:r>
            <a:r>
              <a:rPr lang="en-IN" sz="4000" dirty="0">
                <a:solidFill>
                  <a:srgbClr val="0841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(LCD)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5FEC3A-0EDC-40B6-B00D-6F9CFC6CE6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8" y="2724150"/>
            <a:ext cx="5337909" cy="288607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BA7278-0138-48F0-94FF-640CC3A0580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2553" y="3062288"/>
            <a:ext cx="4149969" cy="2438400"/>
          </a:xfrm>
        </p:spPr>
        <p:txBody>
          <a:bodyPr>
            <a:noAutofit/>
          </a:bodyPr>
          <a:lstStyle/>
          <a:p>
            <a:pPr marL="0" indent="0" algn="l">
              <a:buClr>
                <a:schemeClr val="tx1"/>
              </a:buClr>
              <a:buNone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is a output device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alpha numeric LCD  display module it can display alphabets &amp; numbers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FEA37-A681-40ED-91E7-EAF58456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24</a:t>
            </a:fld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CBD52B-F952-4172-B084-DDA1E6E0A3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4780" y="982663"/>
            <a:ext cx="8535988" cy="1303337"/>
          </a:xfrm>
        </p:spPr>
        <p:txBody>
          <a:bodyPr>
            <a:normAutofit/>
          </a:bodyPr>
          <a:lstStyle/>
          <a:p>
            <a:r>
              <a:rPr lang="id-ID" sz="4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SOFTWARE</a:t>
            </a: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4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sz="4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BB31F4-8EC4-440E-A8D4-CE40F529AE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1384" y="2286000"/>
            <a:ext cx="9791895" cy="338328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d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DUINO </a:t>
            </a:r>
            <a:r>
              <a:rPr lang="id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 Environment(IDE)</a:t>
            </a:r>
          </a:p>
          <a:p>
            <a:pPr marL="0" indent="0">
              <a:buNone/>
            </a:pPr>
            <a:endParaRPr lang="id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d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id-ID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Embedded C </a:t>
            </a:r>
          </a:p>
        </p:txBody>
      </p:sp>
    </p:spTree>
    <p:extLst>
      <p:ext uri="{BB962C8B-B14F-4D97-AF65-F5344CB8AC3E}">
        <p14:creationId xmlns:p14="http://schemas.microsoft.com/office/powerpoint/2010/main" val="1331975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B116-84D7-4A9D-86D8-5ABF2530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584" y="765908"/>
            <a:ext cx="8974013" cy="15200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id-ID" sz="40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IN" sz="40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35D8-6AFE-4EB1-8F76-C72844979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social cause project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safety at any time and any where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cost</a:t>
            </a:r>
            <a:endParaRPr lang="id-ID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5" indent="0">
              <a:buClr>
                <a:schemeClr val="tx1"/>
              </a:buClr>
              <a:buNone/>
            </a:pPr>
            <a:endParaRPr lang="id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CC296-4A09-499C-8FC0-7771CE57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18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125B-3AF3-40CE-8CDA-E667D80A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122" y="812800"/>
            <a:ext cx="8253047" cy="1473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id-ID" sz="4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IN" sz="4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PROPOSED                         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585A-C4A6-42FF-96DB-98217904E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 security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 Security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Security Applications</a:t>
            </a:r>
          </a:p>
          <a:p>
            <a:endParaRPr lang="id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21573-11CF-4C6C-A4D2-05CB3721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85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DE8B1-1CD0-41BB-ABCD-2871C4CF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27</a:t>
            </a:fld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8D546A0-034D-4642-B1D8-2C879DBFDC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4092" y="982663"/>
            <a:ext cx="8323385" cy="65087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61A2E-55CB-4B25-8B5F-38BB3BB9237F}"/>
              </a:ext>
            </a:extLst>
          </p:cNvPr>
          <p:cNvSpPr txBox="1"/>
          <p:nvPr/>
        </p:nvSpPr>
        <p:spPr>
          <a:xfrm>
            <a:off x="1586523" y="5752123"/>
            <a:ext cx="424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out power supply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D8A8-E354-4242-914F-BA179731CE6A}"/>
              </a:ext>
            </a:extLst>
          </p:cNvPr>
          <p:cNvSpPr txBox="1"/>
          <p:nvPr/>
        </p:nvSpPr>
        <p:spPr>
          <a:xfrm>
            <a:off x="6854092" y="5752123"/>
            <a:ext cx="3751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8E1CA-7C0A-4FE6-B036-3FC52DA5D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11537" r="22308" b="7063"/>
          <a:stretch/>
        </p:blipFill>
        <p:spPr>
          <a:xfrm>
            <a:off x="816707" y="2467219"/>
            <a:ext cx="5490308" cy="3051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45B91A-1293-4327-B698-126210633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8" t="6209" r="12895" b="3834"/>
          <a:stretch/>
        </p:blipFill>
        <p:spPr>
          <a:xfrm rot="16200000">
            <a:off x="7414188" y="1714142"/>
            <a:ext cx="3088393" cy="45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8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E0A7-33B6-4AEB-81F5-965D1B6C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19996-69CB-4C81-8629-585F3F7A7F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5846" y="709613"/>
            <a:ext cx="8807940" cy="98180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ANALAYSIS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B056B1-B7FE-4110-8106-94D5106E1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9" r="17071" b="29072"/>
          <a:stretch/>
        </p:blipFill>
        <p:spPr>
          <a:xfrm>
            <a:off x="6940062" y="4220308"/>
            <a:ext cx="4149968" cy="1438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AFEBE-0E63-4511-BCF6-D0E173DDDB31}"/>
              </a:ext>
            </a:extLst>
          </p:cNvPr>
          <p:cNvSpPr/>
          <p:nvPr/>
        </p:nvSpPr>
        <p:spPr>
          <a:xfrm>
            <a:off x="867508" y="3594466"/>
            <a:ext cx="3860801" cy="3151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Indication of Alcohol 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4C6E1-6893-4B83-90E7-D406F3A21F63}"/>
              </a:ext>
            </a:extLst>
          </p:cNvPr>
          <p:cNvSpPr/>
          <p:nvPr/>
        </p:nvSpPr>
        <p:spPr>
          <a:xfrm>
            <a:off x="867508" y="5658338"/>
            <a:ext cx="3860801" cy="310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output of Alcohol Sensor </a:t>
            </a:r>
            <a:endParaRPr lang="en-IN" sz="1200" dirty="0">
              <a:latin typeface="Felix Titling" panose="04060505060202020A04" pitchFamily="82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A6CCB-D4CB-4C33-B1A5-AF478068E033}"/>
              </a:ext>
            </a:extLst>
          </p:cNvPr>
          <p:cNvSpPr/>
          <p:nvPr/>
        </p:nvSpPr>
        <p:spPr>
          <a:xfrm>
            <a:off x="7085845" y="3594467"/>
            <a:ext cx="3860801" cy="4302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Indication of Sound Sensor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F49AD-F1AB-4DD1-8B55-8EE0C1F20300}"/>
              </a:ext>
            </a:extLst>
          </p:cNvPr>
          <p:cNvSpPr/>
          <p:nvPr/>
        </p:nvSpPr>
        <p:spPr>
          <a:xfrm>
            <a:off x="6940062" y="5746262"/>
            <a:ext cx="4006584" cy="27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4: output of Sound sensor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57A220-5D71-437E-A65B-D532DCD9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44510" r="25593" b="42023"/>
          <a:stretch/>
        </p:blipFill>
        <p:spPr>
          <a:xfrm>
            <a:off x="867508" y="4220309"/>
            <a:ext cx="3860801" cy="1438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924E75-631F-419A-B1D5-A68EEEF87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t="36097" r="32488" b="2593"/>
          <a:stretch/>
        </p:blipFill>
        <p:spPr>
          <a:xfrm rot="16200000">
            <a:off x="1947985" y="712543"/>
            <a:ext cx="1699847" cy="3860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2E813D-EDDD-4F85-BE37-387DEB0786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4" t="31744" r="25075" b="31524"/>
          <a:stretch/>
        </p:blipFill>
        <p:spPr>
          <a:xfrm>
            <a:off x="7085845" y="1793019"/>
            <a:ext cx="3860802" cy="16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6D7D9-3FB0-4F61-98BB-C26F33E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29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3DAA-FBA5-484E-92AE-3FD12ED1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9373" r="24666" b="79769"/>
          <a:stretch/>
        </p:blipFill>
        <p:spPr>
          <a:xfrm>
            <a:off x="6991167" y="3716218"/>
            <a:ext cx="3902276" cy="1336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E7236-6386-47A1-A4F7-37BC22A71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2" t="20028" r="17378" b="69257"/>
          <a:stretch/>
        </p:blipFill>
        <p:spPr>
          <a:xfrm>
            <a:off x="1023815" y="3716217"/>
            <a:ext cx="3962400" cy="13364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219AA7-B105-4FA6-95AF-AE20DA076A06}"/>
              </a:ext>
            </a:extLst>
          </p:cNvPr>
          <p:cNvSpPr/>
          <p:nvPr/>
        </p:nvSpPr>
        <p:spPr>
          <a:xfrm>
            <a:off x="1101969" y="2891693"/>
            <a:ext cx="3884246" cy="4777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Indication of Heart Beat Sensor</a:t>
            </a:r>
          </a:p>
          <a:p>
            <a:pPr algn="ctr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6389D-8BA6-4F9D-8675-D4AA0F4E908E}"/>
              </a:ext>
            </a:extLst>
          </p:cNvPr>
          <p:cNvSpPr/>
          <p:nvPr/>
        </p:nvSpPr>
        <p:spPr>
          <a:xfrm>
            <a:off x="6983953" y="2857501"/>
            <a:ext cx="3902276" cy="5119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Indication of Panic Switch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F39AC-5CFA-43CA-B51C-690CB5D709A4}"/>
              </a:ext>
            </a:extLst>
          </p:cNvPr>
          <p:cNvSpPr/>
          <p:nvPr/>
        </p:nvSpPr>
        <p:spPr>
          <a:xfrm>
            <a:off x="1101970" y="5306646"/>
            <a:ext cx="3884246" cy="480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output of Heart Beat Sensor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48947-572D-4CE0-8857-46C004332E1A}"/>
              </a:ext>
            </a:extLst>
          </p:cNvPr>
          <p:cNvSpPr/>
          <p:nvPr/>
        </p:nvSpPr>
        <p:spPr>
          <a:xfrm>
            <a:off x="6994322" y="5306646"/>
            <a:ext cx="3902276" cy="480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 output of  Panic Switch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C5BBAE-1B7C-40F4-A571-E58520A1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67" y="1227015"/>
            <a:ext cx="3887848" cy="1352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51FB3C-DC17-4826-8AE6-CB1B57A33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68" y="1227016"/>
            <a:ext cx="3887847" cy="13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C32CE-64B0-47B3-9EF2-B003B4AB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3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0632C-F56E-494E-BE8E-55A42910FB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24369" y="1015999"/>
            <a:ext cx="7784856" cy="11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sz="4000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solidFill>
                <a:srgbClr val="33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50EC-6E86-468D-AB12-6ACD4CF6B9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5098" y="1867877"/>
            <a:ext cx="10143087" cy="43612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is becoming unsafe for women in all aspects,why because crimerate of the women is increasing day by day.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every one  try to protect women safety and the governement should also try to provide different acts in our socitey.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d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4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6BE2-FF23-4924-82D3-F35CCCB4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30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122D7-EF3C-4328-84FA-D5A742CC59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0431" y="641350"/>
            <a:ext cx="5603631" cy="55705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            </a:t>
            </a:r>
            <a:b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11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E943B-0DC2-4224-86AF-7429EA0E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6039338"/>
            <a:ext cx="542697" cy="279400"/>
          </a:xfrm>
        </p:spPr>
        <p:txBody>
          <a:bodyPr/>
          <a:lstStyle/>
          <a:p>
            <a:fld id="{CC6CEFE1-F842-4879-8AB8-13AE87F91CD3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372821B-0929-4083-872E-935B54C38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62616"/>
              </p:ext>
            </p:extLst>
          </p:nvPr>
        </p:nvGraphicFramePr>
        <p:xfrm>
          <a:off x="765908" y="1453664"/>
          <a:ext cx="9847385" cy="4563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3">
                  <a:extLst>
                    <a:ext uri="{9D8B030D-6E8A-4147-A177-3AD203B41FA5}">
                      <a16:colId xmlns:a16="http://schemas.microsoft.com/office/drawing/2014/main" val="834729967"/>
                    </a:ext>
                  </a:extLst>
                </a:gridCol>
                <a:gridCol w="2227113">
                  <a:extLst>
                    <a:ext uri="{9D8B030D-6E8A-4147-A177-3AD203B41FA5}">
                      <a16:colId xmlns:a16="http://schemas.microsoft.com/office/drawing/2014/main" val="742329707"/>
                    </a:ext>
                  </a:extLst>
                </a:gridCol>
                <a:gridCol w="2028195">
                  <a:extLst>
                    <a:ext uri="{9D8B030D-6E8A-4147-A177-3AD203B41FA5}">
                      <a16:colId xmlns:a16="http://schemas.microsoft.com/office/drawing/2014/main" val="655831899"/>
                    </a:ext>
                  </a:extLst>
                </a:gridCol>
                <a:gridCol w="2941002">
                  <a:extLst>
                    <a:ext uri="{9D8B030D-6E8A-4147-A177-3AD203B41FA5}">
                      <a16:colId xmlns:a16="http://schemas.microsoft.com/office/drawing/2014/main" val="166382927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958546785"/>
                    </a:ext>
                  </a:extLst>
                </a:gridCol>
              </a:tblGrid>
              <a:tr h="6016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solidFill>
                            <a:schemeClr val="tx1"/>
                          </a:solidFill>
                        </a:rPr>
                        <a:t>S.NO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</a:t>
                      </a:r>
                      <a:endParaRPr lang="en-I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166462"/>
                  </a:ext>
                </a:extLst>
              </a:tr>
              <a:tr h="17742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electronic system for women safety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board GPS,GSM and key board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pplicable only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vehicles</a:t>
                      </a: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 carrying is not possible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.Shambhavi et al.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85840"/>
                  </a:ext>
                </a:extLst>
              </a:tr>
              <a:tr h="2187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Women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protection system using 8051 micro controller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8051 Microcontroller, GSM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sends 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co-ordinates of the location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P.Priyanka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al.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id-ID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539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7DE691-6B7A-4B1B-8920-9C6E76DA38F0}"/>
              </a:ext>
            </a:extLst>
          </p:cNvPr>
          <p:cNvSpPr txBox="1"/>
          <p:nvPr/>
        </p:nvSpPr>
        <p:spPr>
          <a:xfrm>
            <a:off x="3282462" y="679938"/>
            <a:ext cx="59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  </a:t>
            </a:r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5176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901D-75E8-4067-A457-08F2928B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id-ID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4493-400E-4C39-9232-B77D96E76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just">
              <a:lnSpc>
                <a:spcPct val="150000"/>
              </a:lnSpc>
              <a:buClr>
                <a:schemeClr val="tx1"/>
              </a:buClr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an (attempt) to provide safety and security for womens.</a:t>
            </a:r>
          </a:p>
          <a:p>
            <a:pPr marL="457200" lvl="1" indent="0" algn="just">
              <a:lnSpc>
                <a:spcPct val="150000"/>
              </a:lnSpc>
              <a:buClr>
                <a:schemeClr val="tx1"/>
              </a:buClr>
              <a:buNone/>
            </a:pPr>
            <a:endParaRPr lang="id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8E9B-0996-4DB9-AEA3-BAC9FB13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56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2991D2-00EC-45AC-B859-1D0036EE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6</a:t>
            </a:fld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AF33623-ABFF-45C6-A91D-D5F428032E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54400" y="779463"/>
            <a:ext cx="5001846" cy="6794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solidFill>
                  <a:srgbClr val="CC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id-I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CC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FA1669-4302-443D-99D7-CDC7D37513F6}"/>
              </a:ext>
            </a:extLst>
          </p:cNvPr>
          <p:cNvSpPr/>
          <p:nvPr/>
        </p:nvSpPr>
        <p:spPr>
          <a:xfrm>
            <a:off x="4957890" y="2660428"/>
            <a:ext cx="1963024" cy="2776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8051 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ICRO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01157C-6D51-4CF0-886F-7C121C8B722A}"/>
              </a:ext>
            </a:extLst>
          </p:cNvPr>
          <p:cNvSpPr/>
          <p:nvPr/>
        </p:nvSpPr>
        <p:spPr>
          <a:xfrm>
            <a:off x="5212359" y="1769306"/>
            <a:ext cx="1510019" cy="520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pPr algn="ctr"/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CDECBE-F384-4566-9D78-EEC08BE37786}"/>
              </a:ext>
            </a:extLst>
          </p:cNvPr>
          <p:cNvSpPr/>
          <p:nvPr/>
        </p:nvSpPr>
        <p:spPr>
          <a:xfrm>
            <a:off x="7633980" y="2910980"/>
            <a:ext cx="1728133" cy="679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35A4A-8BA5-4E84-976F-C6BD69A717C5}"/>
              </a:ext>
            </a:extLst>
          </p:cNvPr>
          <p:cNvSpPr/>
          <p:nvPr/>
        </p:nvSpPr>
        <p:spPr>
          <a:xfrm>
            <a:off x="2523152" y="3548542"/>
            <a:ext cx="1862496" cy="889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BUTTON SWITCH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48DD0F9-7458-4E58-BB32-A0AE28F0FEAD}"/>
              </a:ext>
            </a:extLst>
          </p:cNvPr>
          <p:cNvSpPr/>
          <p:nvPr/>
        </p:nvSpPr>
        <p:spPr>
          <a:xfrm>
            <a:off x="5838738" y="2306972"/>
            <a:ext cx="257262" cy="35345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A5105E4-E745-4E68-9A7C-AB3BEC6D336D}"/>
              </a:ext>
            </a:extLst>
          </p:cNvPr>
          <p:cNvSpPr/>
          <p:nvPr/>
        </p:nvSpPr>
        <p:spPr>
          <a:xfrm>
            <a:off x="4385649" y="3876431"/>
            <a:ext cx="572240" cy="29932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C62179E-301A-4F59-99B4-CD79F1517866}"/>
              </a:ext>
            </a:extLst>
          </p:cNvPr>
          <p:cNvSpPr/>
          <p:nvPr/>
        </p:nvSpPr>
        <p:spPr>
          <a:xfrm>
            <a:off x="6920916" y="3154049"/>
            <a:ext cx="713064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DBF0283-2B67-43A0-884F-AEE41FF26691}"/>
              </a:ext>
            </a:extLst>
          </p:cNvPr>
          <p:cNvSpPr/>
          <p:nvPr/>
        </p:nvSpPr>
        <p:spPr>
          <a:xfrm>
            <a:off x="6920914" y="4618892"/>
            <a:ext cx="713064" cy="33108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65E9D8-16DD-4121-BCF5-8B19A9501339}"/>
              </a:ext>
            </a:extLst>
          </p:cNvPr>
          <p:cNvSpPr/>
          <p:nvPr/>
        </p:nvSpPr>
        <p:spPr>
          <a:xfrm>
            <a:off x="7633978" y="4544385"/>
            <a:ext cx="1728133" cy="609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127259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A38F-6BB6-4472-9E93-9C05D04F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214" y="982132"/>
            <a:ext cx="8958383" cy="13038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id-ID" sz="4000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r>
              <a:rPr lang="en-IN" sz="4000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EXISITING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8969-538D-4ACE-8276-C9D75D5A3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00587"/>
          </a:xfrm>
        </p:spPr>
        <p:txBody>
          <a:bodyPr/>
          <a:lstStyle/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have own 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ntegrated 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evelop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nvironment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(IDE)</a:t>
            </a:r>
          </a:p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capability is less</a:t>
            </a:r>
          </a:p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in 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voltage</a:t>
            </a:r>
          </a:p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set is complex</a:t>
            </a:r>
          </a:p>
          <a:p>
            <a:pPr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06A504-2151-4FF5-8AA4-ABF3ADCA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CD279-4013-471D-8ADA-DEE3EB11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38" y="3428999"/>
            <a:ext cx="2734811" cy="2392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E1BE6-9D70-4E49-8F92-E96E15AC9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06" y="3428999"/>
            <a:ext cx="3431098" cy="2392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C6BE-16A8-4A8B-A01B-A0FE89548622}"/>
              </a:ext>
            </a:extLst>
          </p:cNvPr>
          <p:cNvSpPr/>
          <p:nvPr/>
        </p:nvSpPr>
        <p:spPr>
          <a:xfrm>
            <a:off x="7086617" y="5833627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location tracker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3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9DE6-A884-4643-9726-F1E77775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4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IN" sz="4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br>
              <a:rPr lang="id-ID" sz="4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7715-8CD4-4289-9560-46C0A481E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734" y="2686472"/>
            <a:ext cx="10152843" cy="33189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proposed system is based on embedded real time system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sends alert messages automatically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provides electric shock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8727F-0368-4798-8B8A-05D27E53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40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C4AA91-84F7-41AE-9503-FE65C94B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FE1-F842-4879-8AB8-13AE87F91CD3}" type="slidenum">
              <a:rPr lang="en-IN" smtClean="0"/>
              <a:t>9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E40E5-F745-44EC-8BBD-CCCA7AB084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4023" y="645420"/>
            <a:ext cx="4248956" cy="687897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id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9FBE48-EE82-487F-85AC-7C27B7C40C71}"/>
              </a:ext>
            </a:extLst>
          </p:cNvPr>
          <p:cNvGrpSpPr/>
          <p:nvPr/>
        </p:nvGrpSpPr>
        <p:grpSpPr>
          <a:xfrm>
            <a:off x="796964" y="1510778"/>
            <a:ext cx="8715129" cy="4631949"/>
            <a:chOff x="796964" y="1510778"/>
            <a:chExt cx="8715129" cy="46319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65756D-A0BA-4528-98A0-EF63B78FA6F8}"/>
                </a:ext>
              </a:extLst>
            </p:cNvPr>
            <p:cNvSpPr/>
            <p:nvPr/>
          </p:nvSpPr>
          <p:spPr>
            <a:xfrm>
              <a:off x="4935511" y="2430496"/>
              <a:ext cx="2455183" cy="3712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(Nano)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7521A2-DACE-4C26-836D-BD700F8EFFE3}"/>
                </a:ext>
              </a:extLst>
            </p:cNvPr>
            <p:cNvSpPr/>
            <p:nvPr/>
          </p:nvSpPr>
          <p:spPr>
            <a:xfrm>
              <a:off x="5402314" y="1510778"/>
              <a:ext cx="1577130" cy="6531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SUPPLY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666696-1CEA-4784-9877-6AA039D4E12E}"/>
                </a:ext>
              </a:extLst>
            </p:cNvPr>
            <p:cNvSpPr/>
            <p:nvPr/>
          </p:nvSpPr>
          <p:spPr>
            <a:xfrm>
              <a:off x="8140169" y="2482663"/>
              <a:ext cx="1346426" cy="491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GSM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552D1-E989-4463-A6B4-1C1F02559F23}"/>
                </a:ext>
              </a:extLst>
            </p:cNvPr>
            <p:cNvSpPr/>
            <p:nvPr/>
          </p:nvSpPr>
          <p:spPr>
            <a:xfrm>
              <a:off x="8204436" y="3323698"/>
              <a:ext cx="1282159" cy="379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GPS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61AAAE-A0E5-4290-BA31-3ABB3E5E5834}"/>
                </a:ext>
              </a:extLst>
            </p:cNvPr>
            <p:cNvSpPr/>
            <p:nvPr/>
          </p:nvSpPr>
          <p:spPr>
            <a:xfrm>
              <a:off x="8240779" y="4104930"/>
              <a:ext cx="1245817" cy="4123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BUZZER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C57DC8-E050-46FA-8C19-1CED75485F0A}"/>
                </a:ext>
              </a:extLst>
            </p:cNvPr>
            <p:cNvSpPr/>
            <p:nvPr/>
          </p:nvSpPr>
          <p:spPr>
            <a:xfrm>
              <a:off x="2644366" y="2577963"/>
              <a:ext cx="1419657" cy="6878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ALCOHOL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646DC-4E42-4C0B-9616-A168295A1E9F}"/>
                </a:ext>
              </a:extLst>
            </p:cNvPr>
            <p:cNvSpPr/>
            <p:nvPr/>
          </p:nvSpPr>
          <p:spPr>
            <a:xfrm>
              <a:off x="2658260" y="3603378"/>
              <a:ext cx="1502679" cy="6123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SOUND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A8AE6D-B23C-4A9F-98DC-0F4E367E51B1}"/>
                </a:ext>
              </a:extLst>
            </p:cNvPr>
            <p:cNvSpPr/>
            <p:nvPr/>
          </p:nvSpPr>
          <p:spPr>
            <a:xfrm>
              <a:off x="2608968" y="4379054"/>
              <a:ext cx="1551972" cy="7466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PULSE RATE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A75C25-5868-4593-B0BC-7064931D9046}"/>
                </a:ext>
              </a:extLst>
            </p:cNvPr>
            <p:cNvSpPr/>
            <p:nvPr/>
          </p:nvSpPr>
          <p:spPr>
            <a:xfrm>
              <a:off x="2635017" y="5456733"/>
              <a:ext cx="1600017" cy="528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PANIC</a:t>
              </a:r>
            </a:p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CCF497F-2FEE-4C52-96FE-5B21FA9895C4}"/>
                </a:ext>
              </a:extLst>
            </p:cNvPr>
            <p:cNvSpPr/>
            <p:nvPr/>
          </p:nvSpPr>
          <p:spPr>
            <a:xfrm>
              <a:off x="4177014" y="3820443"/>
              <a:ext cx="780176" cy="21417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A34BA23-F52D-443E-8A4C-45CC2C0E716C}"/>
                </a:ext>
              </a:extLst>
            </p:cNvPr>
            <p:cNvSpPr/>
            <p:nvPr/>
          </p:nvSpPr>
          <p:spPr>
            <a:xfrm>
              <a:off x="4235037" y="5622721"/>
              <a:ext cx="738231" cy="16578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Arrow: Left 37">
              <a:extLst>
                <a:ext uri="{FF2B5EF4-FFF2-40B4-BE49-F238E27FC236}">
                  <a16:creationId xmlns:a16="http://schemas.microsoft.com/office/drawing/2014/main" id="{D5C8F69B-F80B-4821-8311-7DC0C2EB6712}"/>
                </a:ext>
              </a:extLst>
            </p:cNvPr>
            <p:cNvSpPr/>
            <p:nvPr/>
          </p:nvSpPr>
          <p:spPr>
            <a:xfrm>
              <a:off x="7407477" y="3394610"/>
              <a:ext cx="780177" cy="207424"/>
            </a:xfrm>
            <a:prstGeom prst="lef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0D0EE4D-13A3-4DDF-9DAE-BDE246BEC99D}"/>
                </a:ext>
              </a:extLst>
            </p:cNvPr>
            <p:cNvSpPr/>
            <p:nvPr/>
          </p:nvSpPr>
          <p:spPr>
            <a:xfrm>
              <a:off x="7401938" y="2623252"/>
              <a:ext cx="738231" cy="20742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0FDAE886-43A7-47C9-BF89-F86BF5F31338}"/>
                </a:ext>
              </a:extLst>
            </p:cNvPr>
            <p:cNvSpPr/>
            <p:nvPr/>
          </p:nvSpPr>
          <p:spPr>
            <a:xfrm>
              <a:off x="4073373" y="2790008"/>
              <a:ext cx="878926" cy="26581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94D71B56-B08D-47F0-9373-61B563D1D541}"/>
                </a:ext>
              </a:extLst>
            </p:cNvPr>
            <p:cNvSpPr/>
            <p:nvPr/>
          </p:nvSpPr>
          <p:spPr>
            <a:xfrm>
              <a:off x="4167223" y="4710164"/>
              <a:ext cx="780176" cy="21417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8B5B3618-6103-4872-B2DB-20B7569C9C46}"/>
                </a:ext>
              </a:extLst>
            </p:cNvPr>
            <p:cNvSpPr/>
            <p:nvPr/>
          </p:nvSpPr>
          <p:spPr>
            <a:xfrm>
              <a:off x="6096000" y="2169676"/>
              <a:ext cx="201336" cy="255198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40A2D1A7-38C8-4F61-9614-82193B24F2DF}"/>
                </a:ext>
              </a:extLst>
            </p:cNvPr>
            <p:cNvSpPr/>
            <p:nvPr/>
          </p:nvSpPr>
          <p:spPr>
            <a:xfrm>
              <a:off x="929779" y="2555624"/>
              <a:ext cx="562062" cy="828159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2165800-C882-4A35-BDE8-A6B15FBA0584}"/>
                </a:ext>
              </a:extLst>
            </p:cNvPr>
            <p:cNvCxnSpPr>
              <a:stCxn id="44" idx="4"/>
            </p:cNvCxnSpPr>
            <p:nvPr/>
          </p:nvCxnSpPr>
          <p:spPr>
            <a:xfrm>
              <a:off x="1210810" y="3383783"/>
              <a:ext cx="12583" cy="21727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97BDE7-D322-468C-8ED8-F599FF49822B}"/>
                </a:ext>
              </a:extLst>
            </p:cNvPr>
            <p:cNvCxnSpPr/>
            <p:nvPr/>
          </p:nvCxnSpPr>
          <p:spPr>
            <a:xfrm>
              <a:off x="1224781" y="3766997"/>
              <a:ext cx="443219" cy="645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075647-F608-4E28-98AA-179956FF23EE}"/>
                </a:ext>
              </a:extLst>
            </p:cNvPr>
            <p:cNvCxnSpPr/>
            <p:nvPr/>
          </p:nvCxnSpPr>
          <p:spPr>
            <a:xfrm flipH="1">
              <a:off x="796964" y="3756352"/>
              <a:ext cx="406865" cy="645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70D819-B027-4E32-903E-29F12D163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563" y="4972269"/>
              <a:ext cx="348144" cy="4844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A5983E-1844-4A8A-BAFD-9391A3BBA992}"/>
                </a:ext>
              </a:extLst>
            </p:cNvPr>
            <p:cNvCxnSpPr/>
            <p:nvPr/>
          </p:nvCxnSpPr>
          <p:spPr>
            <a:xfrm>
              <a:off x="1230374" y="4955082"/>
              <a:ext cx="356533" cy="471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C3DBA0-E08B-4C67-87E1-22B4E7427753}"/>
                </a:ext>
              </a:extLst>
            </p:cNvPr>
            <p:cNvCxnSpPr/>
            <p:nvPr/>
          </p:nvCxnSpPr>
          <p:spPr>
            <a:xfrm>
              <a:off x="912290" y="4655888"/>
              <a:ext cx="534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1A688-192E-47F8-981C-FF2FA05993C8}"/>
                </a:ext>
              </a:extLst>
            </p:cNvPr>
            <p:cNvCxnSpPr>
              <a:cxnSpLocks/>
            </p:cNvCxnSpPr>
            <p:nvPr/>
          </p:nvCxnSpPr>
          <p:spPr>
            <a:xfrm>
              <a:off x="1454087" y="4664242"/>
              <a:ext cx="1185645" cy="1081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A8B5C0-476D-469B-955B-FF36142EAA4F}"/>
                </a:ext>
              </a:extLst>
            </p:cNvPr>
            <p:cNvCxnSpPr>
              <a:cxnSpLocks/>
            </p:cNvCxnSpPr>
            <p:nvPr/>
          </p:nvCxnSpPr>
          <p:spPr>
            <a:xfrm>
              <a:off x="1446390" y="4655888"/>
              <a:ext cx="1154880" cy="104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04CFD2-9AA0-40D2-B221-8A7AFBB0A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4989" y="3934033"/>
              <a:ext cx="1147196" cy="714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EBEE13D-5101-46DB-9B63-EA96FC840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6569" y="2937201"/>
              <a:ext cx="1138448" cy="1719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D33145B-2655-4016-994B-7B611C4B9FE6}"/>
                </a:ext>
              </a:extLst>
            </p:cNvPr>
            <p:cNvSpPr/>
            <p:nvPr/>
          </p:nvSpPr>
          <p:spPr>
            <a:xfrm>
              <a:off x="7408985" y="4878076"/>
              <a:ext cx="903993" cy="24100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34508B-18DB-4E5F-8405-78FCEEADBB62}"/>
                </a:ext>
              </a:extLst>
            </p:cNvPr>
            <p:cNvCxnSpPr/>
            <p:nvPr/>
          </p:nvCxnSpPr>
          <p:spPr>
            <a:xfrm flipH="1" flipV="1">
              <a:off x="1661020" y="3473042"/>
              <a:ext cx="6980" cy="17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1E05B3-66E2-4DF7-BE2B-C2C32D523590}"/>
                </a:ext>
              </a:extLst>
            </p:cNvPr>
            <p:cNvCxnSpPr/>
            <p:nvPr/>
          </p:nvCxnSpPr>
          <p:spPr>
            <a:xfrm flipV="1">
              <a:off x="929779" y="4215773"/>
              <a:ext cx="0" cy="4317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E5D11A-A579-4661-BC6E-ED31AED8B688}"/>
                </a:ext>
              </a:extLst>
            </p:cNvPr>
            <p:cNvSpPr/>
            <p:nvPr/>
          </p:nvSpPr>
          <p:spPr>
            <a:xfrm>
              <a:off x="8286969" y="4825065"/>
              <a:ext cx="1199627" cy="52194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SHOCK</a:t>
              </a: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DEVICE</a:t>
              </a:r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6E4A009-3401-46A7-BFB4-B2500DFBC905}"/>
                </a:ext>
              </a:extLst>
            </p:cNvPr>
            <p:cNvSpPr/>
            <p:nvPr/>
          </p:nvSpPr>
          <p:spPr>
            <a:xfrm>
              <a:off x="7408985" y="5622721"/>
              <a:ext cx="866549" cy="24100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0B75BE6-BD55-4AE4-A6DF-939E6EFB74D7}"/>
                </a:ext>
              </a:extLst>
            </p:cNvPr>
            <p:cNvSpPr/>
            <p:nvPr/>
          </p:nvSpPr>
          <p:spPr>
            <a:xfrm>
              <a:off x="7390694" y="4196322"/>
              <a:ext cx="834009" cy="2166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A9C2B-C543-4916-BCA0-4B81BC7057EF}"/>
                </a:ext>
              </a:extLst>
            </p:cNvPr>
            <p:cNvSpPr/>
            <p:nvPr/>
          </p:nvSpPr>
          <p:spPr>
            <a:xfrm>
              <a:off x="8286969" y="5479861"/>
              <a:ext cx="1225124" cy="55435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LCD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923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</TotalTime>
  <Words>752</Words>
  <Application>Microsoft Office PowerPoint</Application>
  <PresentationFormat>Widescreen</PresentationFormat>
  <Paragraphs>198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Felix Titling</vt:lpstr>
      <vt:lpstr>Garamond</vt:lpstr>
      <vt:lpstr>Times New Roman</vt:lpstr>
      <vt:lpstr>Wingdings</vt:lpstr>
      <vt:lpstr>Organic</vt:lpstr>
      <vt:lpstr>   Women Security  </vt:lpstr>
      <vt:lpstr>LIST OF CONTENTS</vt:lpstr>
      <vt:lpstr>INTRODUCTION</vt:lpstr>
      <vt:lpstr>PowerPoint Presentation</vt:lpstr>
      <vt:lpstr>                           OBJECTIVE </vt:lpstr>
      <vt:lpstr>EXISTING SYSTEM</vt:lpstr>
      <vt:lpstr>DISADVANTAGES OF EXISITING SYSTEM</vt:lpstr>
      <vt:lpstr>PROPOSED SYSTEM </vt:lpstr>
      <vt:lpstr>BLOCK DIAGRAM</vt:lpstr>
      <vt:lpstr>PowerPoint Presentation</vt:lpstr>
      <vt:lpstr>PowerPoint Presentation</vt:lpstr>
      <vt:lpstr>               HARDWARECOMPONENTS </vt:lpstr>
      <vt:lpstr>    AURDINO(Nano)</vt:lpstr>
      <vt:lpstr>      PIN DIAGRAM OF ATmega328 </vt:lpstr>
      <vt:lpstr>ALCOHOL SENSOR </vt:lpstr>
      <vt:lpstr>SOUND SENSOR</vt:lpstr>
      <vt:lpstr>                  PULSE SENSOR</vt:lpstr>
      <vt:lpstr> GLOBAL SYSTEM FOR MOBILE (GSM)</vt:lpstr>
      <vt:lpstr>GLOBAL POSITIONING SYSTEM(GPS)</vt:lpstr>
      <vt:lpstr>PANIC SWITCH</vt:lpstr>
      <vt:lpstr>BUZZER</vt:lpstr>
      <vt:lpstr>SHOCK DEVICE</vt:lpstr>
      <vt:lpstr>LIQUID CRYSTAL DISPLAY (LCD)</vt:lpstr>
      <vt:lpstr>       SOFTWARE COMPONENTS</vt:lpstr>
      <vt:lpstr>ADVANTAGES OF PROPOSED SYSTEM</vt:lpstr>
      <vt:lpstr>APPLICATIONS OF PROPOSED                          SYSTEM</vt:lpstr>
      <vt:lpstr>        HARDWARE PROTOTYPE</vt:lpstr>
      <vt:lpstr>                   RESULT ANALAYSIS</vt:lpstr>
      <vt:lpstr>PowerPoint Presentation</vt:lpstr>
      <vt:lpstr>THANKYOU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SAFETY AND SECURITY BY USING SMART SECURITY DEVICE</dc:title>
  <dc:creator>J Chaitanya</dc:creator>
  <cp:lastModifiedBy>J Chaitanya</cp:lastModifiedBy>
  <cp:revision>533</cp:revision>
  <dcterms:created xsi:type="dcterms:W3CDTF">2020-02-04T09:43:49Z</dcterms:created>
  <dcterms:modified xsi:type="dcterms:W3CDTF">2020-09-27T09:37:57Z</dcterms:modified>
</cp:coreProperties>
</file>